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5"/>
  </p:notesMasterIdLst>
  <p:sldIdLst>
    <p:sldId id="256" r:id="rId2"/>
    <p:sldId id="308" r:id="rId3"/>
    <p:sldId id="309" r:id="rId4"/>
    <p:sldId id="316" r:id="rId5"/>
    <p:sldId id="317" r:id="rId6"/>
    <p:sldId id="310" r:id="rId7"/>
    <p:sldId id="314" r:id="rId8"/>
    <p:sldId id="343" r:id="rId9"/>
    <p:sldId id="341" r:id="rId10"/>
    <p:sldId id="342" r:id="rId11"/>
    <p:sldId id="352" r:id="rId12"/>
    <p:sldId id="353" r:id="rId13"/>
    <p:sldId id="354" r:id="rId14"/>
    <p:sldId id="348" r:id="rId15"/>
    <p:sldId id="345" r:id="rId16"/>
    <p:sldId id="346" r:id="rId17"/>
    <p:sldId id="347" r:id="rId18"/>
    <p:sldId id="319" r:id="rId19"/>
    <p:sldId id="320" r:id="rId20"/>
    <p:sldId id="322" r:id="rId21"/>
    <p:sldId id="327" r:id="rId22"/>
    <p:sldId id="329" r:id="rId23"/>
    <p:sldId id="360" r:id="rId24"/>
    <p:sldId id="324" r:id="rId25"/>
    <p:sldId id="330" r:id="rId26"/>
    <p:sldId id="334" r:id="rId27"/>
    <p:sldId id="328" r:id="rId28"/>
    <p:sldId id="355" r:id="rId29"/>
    <p:sldId id="326" r:id="rId30"/>
    <p:sldId id="359" r:id="rId31"/>
    <p:sldId id="356" r:id="rId32"/>
    <p:sldId id="357" r:id="rId33"/>
    <p:sldId id="361" r:id="rId34"/>
    <p:sldId id="362" r:id="rId35"/>
    <p:sldId id="363" r:id="rId36"/>
    <p:sldId id="364" r:id="rId37"/>
    <p:sldId id="337" r:id="rId38"/>
    <p:sldId id="351" r:id="rId39"/>
    <p:sldId id="349" r:id="rId40"/>
    <p:sldId id="344" r:id="rId41"/>
    <p:sldId id="335" r:id="rId42"/>
    <p:sldId id="338" r:id="rId43"/>
    <p:sldId id="350" r:id="rId44"/>
  </p:sldIdLst>
  <p:sldSz cx="9144000" cy="5143500" type="screen16x9"/>
  <p:notesSz cx="6858000" cy="9144000"/>
  <p:embeddedFontLst>
    <p:embeddedFont>
      <p:font typeface="Bahnschrift Light" panose="020B0502040204020203" pitchFamily="34" charset="0"/>
      <p:regular r:id="rId46"/>
    </p:embeddedFont>
    <p:embeddedFont>
      <p:font typeface="Calistoga" panose="020B0604020202020204" charset="0"/>
      <p:regular r:id="rId47"/>
    </p:embeddedFont>
    <p:embeddedFont>
      <p:font typeface="Cambria" panose="02040503050406030204" pitchFamily="18" charset="0"/>
      <p:regular r:id="rId48"/>
      <p:bold r:id="rId49"/>
      <p:italic r:id="rId50"/>
      <p:boldItalic r:id="rId51"/>
    </p:embeddedFont>
    <p:embeddedFont>
      <p:font typeface="Fredoka One" panose="020B0604020202020204" charset="0"/>
      <p:regular r:id="rId52"/>
    </p:embeddedFont>
    <p:embeddedFont>
      <p:font typeface="Lato" panose="020B060402020202020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Roboto Condensed Light" panose="02000000000000000000" pitchFamily="2" charset="0"/>
      <p:regular r:id="rId61"/>
      <p:italic r:id="rId62"/>
    </p:embeddedFont>
    <p:embeddedFont>
      <p:font typeface="Source Sans Pro" panose="020B05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725" autoAdjust="0"/>
    <p:restoredTop sz="91329" autoAdjust="0"/>
  </p:normalViewPr>
  <p:slideViewPr>
    <p:cSldViewPr snapToGrid="0">
      <p:cViewPr varScale="1">
        <p:scale>
          <a:sx n="140" d="100"/>
          <a:sy n="140" d="100"/>
        </p:scale>
        <p:origin x="155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4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Final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Monqez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0-#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0-#ppt_w/2"/>
                                          </p:val>
                                        </p:tav>
                                        <p:tav tm="100000">
                                          <p:val>
                                            <p:strVal val="#ppt_x"/>
                                          </p:val>
                                        </p:tav>
                                      </p:tavLst>
                                    </p:anim>
                                    <p:anim calcmode="lin" valueType="num">
                                      <p:cBhvr additive="base">
                                        <p:cTn id="68" dur="500" fill="hold"/>
                                        <p:tgtEl>
                                          <p:spTgt spid="38"/>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0-#ppt_w/2"/>
                                          </p:val>
                                        </p:tav>
                                        <p:tav tm="100000">
                                          <p:val>
                                            <p:strVal val="#ppt_x"/>
                                          </p:val>
                                        </p:tav>
                                      </p:tavLst>
                                    </p:anim>
                                    <p:anim calcmode="lin" valueType="num">
                                      <p:cBhvr additive="base">
                                        <p:cTn id="76" dur="500" fill="hold"/>
                                        <p:tgtEl>
                                          <p:spTgt spid="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0-#ppt_w/2"/>
                                          </p:val>
                                        </p:tav>
                                        <p:tav tm="100000">
                                          <p:val>
                                            <p:strVal val="#ppt_x"/>
                                          </p:val>
                                        </p:tav>
                                      </p:tavLst>
                                    </p:anim>
                                    <p:anim calcmode="lin" valueType="num">
                                      <p:cBhvr additive="base">
                                        <p:cTn id="80" dur="500" fill="hold"/>
                                        <p:tgtEl>
                                          <p:spTgt spid="4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665"/>
                                        </p:tgtEl>
                                        <p:attrNameLst>
                                          <p:attrName>style.visibility</p:attrName>
                                        </p:attrNameLst>
                                      </p:cBhvr>
                                      <p:to>
                                        <p:strVal val="visible"/>
                                      </p:to>
                                    </p:set>
                                    <p:anim calcmode="lin" valueType="num">
                                      <p:cBhvr additive="base">
                                        <p:cTn id="91" dur="500" fill="hold"/>
                                        <p:tgtEl>
                                          <p:spTgt spid="665"/>
                                        </p:tgtEl>
                                        <p:attrNameLst>
                                          <p:attrName>ppt_x</p:attrName>
                                        </p:attrNameLst>
                                      </p:cBhvr>
                                      <p:tavLst>
                                        <p:tav tm="0">
                                          <p:val>
                                            <p:strVal val="0-#ppt_w/2"/>
                                          </p:val>
                                        </p:tav>
                                        <p:tav tm="100000">
                                          <p:val>
                                            <p:strVal val="#ppt_x"/>
                                          </p:val>
                                        </p:tav>
                                      </p:tavLst>
                                    </p:anim>
                                    <p:anim calcmode="lin" valueType="num">
                                      <p:cBhvr additive="base">
                                        <p:cTn id="92"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33" grpId="0"/>
      <p:bldP spid="36" grpId="0"/>
      <p:bldP spid="37" grpId="0"/>
      <p:bldP spid="38" grpId="0"/>
      <p:bldP spid="41" grpId="0" animBg="1"/>
      <p:bldP spid="43"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15661613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a16="http://schemas.microsoft.com/office/drawing/2014/main" val="20000"/>
                    </a:ext>
                  </a:extLst>
                </a:gridCol>
                <a:gridCol w="5443910">
                  <a:extLst>
                    <a:ext uri="{9D8B030D-6E8A-4147-A177-3AD203B41FA5}">
                      <a16:colId xmlns:a16="http://schemas.microsoft.com/office/drawing/2014/main"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User is logged in.</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User has no active request.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defTabSz="914400" rtl="0" eaLnBrk="1" fontAlgn="auto" latinLnBrk="0" hangingPunct="1">
                        <a:lnSpc>
                          <a:spcPct val="100000"/>
                        </a:lnSpc>
                        <a:spcBef>
                          <a:spcPts val="0"/>
                        </a:spcBef>
                        <a:spcAft>
                          <a:spcPts val="0"/>
                        </a:spcAft>
                        <a:buClr>
                          <a:srgbClr val="002060"/>
                        </a:buClr>
                        <a:buSzTx/>
                        <a:buFont typeface="+mj-lt"/>
                        <a:buAutoNum type="arabicPeriod"/>
                        <a:tabLst>
                          <a:tab pos="723900" algn="l"/>
                        </a:tabLst>
                        <a:defRPr/>
                      </a:pPr>
                      <a:r>
                        <a:rPr lang="en-US" sz="1000" b="0" i="0" u="none" strike="noStrike" cap="none" dirty="0">
                          <a:solidFill>
                            <a:schemeClr val="lt2"/>
                          </a:solidFill>
                          <a:latin typeface="Open Sans"/>
                          <a:ea typeface="Open Sans"/>
                          <a:cs typeface="Open Sans"/>
                          <a:sym typeface="Arial"/>
                        </a:rPr>
                        <a:t>System notifies the nearest 3 helpers.</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pic>
        <p:nvPicPr>
          <p:cNvPr id="12" name="Graphic 11">
            <a:extLst>
              <a:ext uri="{FF2B5EF4-FFF2-40B4-BE49-F238E27FC236}">
                <a16:creationId xmlns:a16="http://schemas.microsoft.com/office/drawing/2014/main" id="{5A5A6D8C-8CBF-4539-9DFE-09361A2DAD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759" t="23936" r="7771" b="9419"/>
          <a:stretch/>
        </p:blipFill>
        <p:spPr>
          <a:xfrm>
            <a:off x="34834" y="624225"/>
            <a:ext cx="9074331" cy="4519275"/>
          </a:xfrm>
          <a:prstGeom prst="rect">
            <a:avLst/>
          </a:prstGeom>
        </p:spPr>
      </p:pic>
      <p:sp>
        <p:nvSpPr>
          <p:cNvPr id="2" name="TextBox 1">
            <a:extLst>
              <a:ext uri="{FF2B5EF4-FFF2-40B4-BE49-F238E27FC236}">
                <a16:creationId xmlns:a16="http://schemas.microsoft.com/office/drawing/2014/main"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sp>
        <p:nvSpPr>
          <p:cNvPr id="13" name="TextBox 12">
            <a:extLst>
              <a:ext uri="{FF2B5EF4-FFF2-40B4-BE49-F238E27FC236}">
                <a16:creationId xmlns:a16="http://schemas.microsoft.com/office/drawing/2014/main"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a16="http://schemas.microsoft.com/office/drawing/2014/main"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a16="http://schemas.microsoft.com/office/drawing/2014/main"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a:xfrm>
            <a:off x="713225" y="460651"/>
            <a:ext cx="2382775" cy="572700"/>
          </a:xfrm>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a16="http://schemas.microsoft.com/office/drawing/2014/main"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93824"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4" name="Google Shape;5251;p80"/>
          <p:cNvGrpSpPr/>
          <p:nvPr/>
        </p:nvGrpSpPr>
        <p:grpSpPr>
          <a:xfrm>
            <a:off x="4412512" y="765544"/>
            <a:ext cx="3349255" cy="3115340"/>
            <a:chOff x="2679875" y="2361475"/>
            <a:chExt cx="780425" cy="760575"/>
          </a:xfrm>
        </p:grpSpPr>
        <p:sp>
          <p:nvSpPr>
            <p:cNvPr id="5" name="Google Shape;5252;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3;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54;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55;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56;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57;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274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3" end="3"/>
                                            </p:txEl>
                                          </p:spTgt>
                                        </p:tgtEl>
                                        <p:attrNameLst>
                                          <p:attrName>style.visibility</p:attrName>
                                        </p:attrNameLst>
                                      </p:cBhvr>
                                      <p:to>
                                        <p:strVal val="visible"/>
                                      </p:to>
                                    </p:set>
                                    <p:animEffect transition="in" filter="fade">
                                      <p:cBhvr>
                                        <p:cTn id="19" dur="500"/>
                                        <p:tgtEl>
                                          <p:spTgt spid="140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03">
                                            <p:txEl>
                                              <p:pRg st="4" end="4"/>
                                            </p:txEl>
                                          </p:spTgt>
                                        </p:tgtEl>
                                        <p:attrNameLst>
                                          <p:attrName>style.visibility</p:attrName>
                                        </p:attrNameLst>
                                      </p:cBhvr>
                                      <p:to>
                                        <p:strVal val="visible"/>
                                      </p:to>
                                    </p:set>
                                    <p:animEffect transition="in" filter="fade">
                                      <p:cBhvr>
                                        <p:cTn id="23" dur="500"/>
                                        <p:tgtEl>
                                          <p:spTgt spid="140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03">
                                            <p:txEl>
                                              <p:pRg st="5" end="5"/>
                                            </p:txEl>
                                          </p:spTgt>
                                        </p:tgtEl>
                                        <p:attrNameLst>
                                          <p:attrName>style.visibility</p:attrName>
                                        </p:attrNameLst>
                                      </p:cBhvr>
                                      <p:to>
                                        <p:strVal val="visible"/>
                                      </p:to>
                                    </p:set>
                                    <p:animEffect transition="in" filter="fade">
                                      <p:cBhvr>
                                        <p:cTn id="27"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
        <p:nvSpPr>
          <p:cNvPr id="8" name="Title 4">
            <a:extLst>
              <a:ext uri="{FF2B5EF4-FFF2-40B4-BE49-F238E27FC236}">
                <a16:creationId xmlns:a16="http://schemas.microsoft.com/office/drawing/2014/main" id="{40753E8D-3F74-4714-BEF2-49444C82AB65}"/>
              </a:ext>
            </a:extLst>
          </p:cNvPr>
          <p:cNvSpPr txBox="1">
            <a:spLocks/>
          </p:cNvSpPr>
          <p:nvPr/>
        </p:nvSpPr>
        <p:spPr>
          <a:xfrm>
            <a:off x="713232" y="457200"/>
            <a:ext cx="279931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pPr algn="l">
              <a:buSzPts val="2800"/>
            </a:pPr>
            <a:r>
              <a:rPr lang="en-US" sz="3000" dirty="0">
                <a:solidFill>
                  <a:schemeClr val="lt2"/>
                </a:solidFill>
              </a:rPr>
              <a:t>Motivation</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779549" y="2291250"/>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a:cxnSpLocks/>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a:cxnSpLocks/>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a:cxnSpLocks/>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a:cxnSpLocks/>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a:cxnSpLocks/>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TotalTime>
  <Words>1870</Words>
  <Application>Microsoft Office PowerPoint</Application>
  <PresentationFormat>On-screen Show (16:9)</PresentationFormat>
  <Paragraphs>259</Paragraphs>
  <Slides>43</Slides>
  <Notes>31</Notes>
  <HiddenSlides>2</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Roboto Condensed Light</vt:lpstr>
      <vt:lpstr>Bahnschrift Light</vt:lpstr>
      <vt:lpstr>Lato</vt:lpstr>
      <vt:lpstr>Fredoka One</vt:lpstr>
      <vt:lpstr>Cambria</vt:lpstr>
      <vt:lpstr>Source Sans Pro</vt:lpstr>
      <vt:lpstr>Open Sans</vt:lpstr>
      <vt:lpstr>Calistoga</vt:lpstr>
      <vt:lpstr>Great Poetry Reading Day by Slidesgo</vt:lpstr>
      <vt:lpstr>Monqez</vt:lpstr>
      <vt:lpstr>Introduction</vt:lpstr>
      <vt:lpstr>Background</vt:lpstr>
      <vt:lpstr>01</vt:lpstr>
      <vt:lpstr>03</vt:lpstr>
      <vt:lpstr>Problem Definition</vt:lpstr>
      <vt:lpstr>Suggested Solution</vt:lpstr>
      <vt:lpstr>Gantt Chart</vt:lpstr>
      <vt:lpstr>PowerPoint Presentation</vt:lpstr>
      <vt:lpstr>PowerPoint Presentation</vt:lpstr>
      <vt:lpstr>PowerPoint Presentation</vt:lpstr>
      <vt:lpstr>Tools</vt:lpstr>
      <vt:lpstr>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Conclusion</vt:lpstr>
      <vt:lpstr>Future Work</vt:lpstr>
      <vt:lpstr>Monqez Demo</vt:lpstr>
      <vt:lpstr>Monqez Demo</vt:lpstr>
      <vt:lpstr>Thanks</vt:lpstr>
      <vt:lpstr>References</vt:lpstr>
      <vt:lpstr>User Story Sample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khaled elhadary</cp:lastModifiedBy>
  <cp:revision>123</cp:revision>
  <dcterms:modified xsi:type="dcterms:W3CDTF">2021-07-22T16:12:35Z</dcterms:modified>
</cp:coreProperties>
</file>